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78" r:id="rId2"/>
    <p:sldId id="269" r:id="rId3"/>
    <p:sldId id="265" r:id="rId4"/>
    <p:sldId id="297" r:id="rId5"/>
    <p:sldId id="298" r:id="rId6"/>
    <p:sldId id="299" r:id="rId7"/>
    <p:sldId id="304" r:id="rId8"/>
    <p:sldId id="294" r:id="rId9"/>
    <p:sldId id="295" r:id="rId10"/>
    <p:sldId id="301" r:id="rId11"/>
    <p:sldId id="300" r:id="rId12"/>
    <p:sldId id="305" r:id="rId13"/>
    <p:sldId id="272" r:id="rId14"/>
    <p:sldId id="276" r:id="rId15"/>
    <p:sldId id="306" r:id="rId16"/>
    <p:sldId id="275" r:id="rId17"/>
    <p:sldId id="290" r:id="rId18"/>
    <p:sldId id="285" r:id="rId19"/>
    <p:sldId id="302" r:id="rId20"/>
    <p:sldId id="30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8E6D9"/>
    <a:srgbClr val="9900CC"/>
    <a:srgbClr val="0033CC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SYSTEM\Users\Public\TA%20Sanjeev\apy%20sugarcane%20major%20st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SYSTEM\Users\Public\TA%20Sanjeev\apy%20sugarcane%20major%20st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Sheet1!$L$6</c:f>
              <c:strCache>
                <c:ptCount val="1"/>
                <c:pt idx="0">
                  <c:v>Area (Lakh ha)</c:v>
                </c:pt>
              </c:strCache>
            </c:strRef>
          </c:tx>
          <c:explosion val="4"/>
          <c:dLbls>
            <c:dLbl>
              <c:idx val="0"/>
              <c:layout>
                <c:manualLayout>
                  <c:x val="-2.6848206474190928E-3"/>
                  <c:y val="3.6630029586680771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1.6471894138232791E-2"/>
                  <c:y val="-1.337447946420562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9"/>
              <c:layout>
                <c:manualLayout>
                  <c:x val="-0.17540398075240729"/>
                  <c:y val="1.6236428862463657E-2"/>
                </c:manualLayout>
              </c:layout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dLblPos val="bestFit"/>
            <c:showVal val="1"/>
            <c:showCatName val="1"/>
            <c:showPercent val="1"/>
            <c:showLeaderLines val="1"/>
          </c:dLbls>
          <c:cat>
            <c:strRef>
              <c:f>Sheet1!$K$7:$K$17</c:f>
              <c:strCache>
                <c:ptCount val="11"/>
                <c:pt idx="0">
                  <c:v>आंध्र प्रदेश </c:v>
                </c:pt>
                <c:pt idx="1">
                  <c:v>बिहार</c:v>
                </c:pt>
                <c:pt idx="2">
                  <c:v>गुजरात</c:v>
                </c:pt>
                <c:pt idx="3">
                  <c:v>हरियाणा</c:v>
                </c:pt>
                <c:pt idx="4">
                  <c:v>कर्नाटक</c:v>
                </c:pt>
                <c:pt idx="5">
                  <c:v>महाराष्ट्र</c:v>
                </c:pt>
                <c:pt idx="6">
                  <c:v>पंजाब</c:v>
                </c:pt>
                <c:pt idx="7">
                  <c:v>तमिलनाडु</c:v>
                </c:pt>
                <c:pt idx="8">
                  <c:v>उत्तर प्रदेश</c:v>
                </c:pt>
                <c:pt idx="9">
                  <c:v>उत्तराखंड</c:v>
                </c:pt>
                <c:pt idx="10">
                  <c:v>अन्य</c:v>
                </c:pt>
              </c:strCache>
            </c:strRef>
          </c:cat>
          <c:val>
            <c:numRef>
              <c:f>Sheet1!$L$7:$L$17</c:f>
              <c:numCache>
                <c:formatCode>0.00</c:formatCode>
                <c:ptCount val="11"/>
                <c:pt idx="0">
                  <c:v>1.7680000000000029</c:v>
                </c:pt>
                <c:pt idx="1">
                  <c:v>2.3559999999999977</c:v>
                </c:pt>
                <c:pt idx="2">
                  <c:v>1.9</c:v>
                </c:pt>
                <c:pt idx="3">
                  <c:v>0.96000000000000063</c:v>
                </c:pt>
                <c:pt idx="4">
                  <c:v>4.3559999999999945</c:v>
                </c:pt>
                <c:pt idx="5">
                  <c:v>9.7740000000000009</c:v>
                </c:pt>
                <c:pt idx="6">
                  <c:v>0.83200000000000063</c:v>
                </c:pt>
                <c:pt idx="7">
                  <c:v>3.1699999999999995</c:v>
                </c:pt>
                <c:pt idx="8">
                  <c:v>21.736000000000001</c:v>
                </c:pt>
                <c:pt idx="9">
                  <c:v>1.0620000000000001</c:v>
                </c:pt>
                <c:pt idx="10">
                  <c:v>2.0499999999999985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6848206474190937E-3"/>
                  <c:y val="3.6630029586680779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1.6471894138232721E-2"/>
                  <c:y val="-1.337447946420562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9"/>
              <c:layout>
                <c:manualLayout>
                  <c:x val="-0.17540398075240748"/>
                  <c:y val="1.6236428862463601E-2"/>
                </c:manualLayout>
              </c:layout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dLblPos val="bestFit"/>
            <c:showVal val="1"/>
            <c:showCatName val="1"/>
            <c:showPercent val="1"/>
            <c:showLeaderLines val="1"/>
          </c:dLbls>
          <c:cat>
            <c:strRef>
              <c:f>Sheet1!$K$44:$K$54</c:f>
              <c:strCache>
                <c:ptCount val="11"/>
                <c:pt idx="0">
                  <c:v>आंध्र प्रदेश </c:v>
                </c:pt>
                <c:pt idx="1">
                  <c:v>बिहार</c:v>
                </c:pt>
                <c:pt idx="2">
                  <c:v>गुजरात</c:v>
                </c:pt>
                <c:pt idx="3">
                  <c:v>हरियाणा</c:v>
                </c:pt>
                <c:pt idx="4">
                  <c:v>कर्नाटक</c:v>
                </c:pt>
                <c:pt idx="5">
                  <c:v>महाराष्ट्र</c:v>
                </c:pt>
                <c:pt idx="6">
                  <c:v>पंजाब</c:v>
                </c:pt>
                <c:pt idx="7">
                  <c:v>तमिलनाडु</c:v>
                </c:pt>
                <c:pt idx="8">
                  <c:v>उत्तर प्रदेश</c:v>
                </c:pt>
                <c:pt idx="9">
                  <c:v>उत्तराखंड</c:v>
                </c:pt>
                <c:pt idx="10">
                  <c:v>अन्य</c:v>
                </c:pt>
              </c:strCache>
            </c:strRef>
          </c:cat>
          <c:val>
            <c:numRef>
              <c:f>Sheet1!$L$44:$L$54</c:f>
              <c:numCache>
                <c:formatCode>0.00</c:formatCode>
                <c:ptCount val="11"/>
                <c:pt idx="0">
                  <c:v>138.42600000000004</c:v>
                </c:pt>
                <c:pt idx="1">
                  <c:v>127.42</c:v>
                </c:pt>
                <c:pt idx="2">
                  <c:v>132.16</c:v>
                </c:pt>
                <c:pt idx="3">
                  <c:v>70.212000000000003</c:v>
                </c:pt>
                <c:pt idx="4">
                  <c:v>391.75599999999969</c:v>
                </c:pt>
                <c:pt idx="5">
                  <c:v>799.75399999999991</c:v>
                </c:pt>
                <c:pt idx="6">
                  <c:v>58.866</c:v>
                </c:pt>
                <c:pt idx="7">
                  <c:v>334.58799999999923</c:v>
                </c:pt>
                <c:pt idx="8">
                  <c:v>1299.0819999999999</c:v>
                </c:pt>
                <c:pt idx="9">
                  <c:v>63.398000000000003</c:v>
                </c:pt>
                <c:pt idx="10">
                  <c:v>102.52199999999986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txPr>
              <a:bodyPr rot="5400000" vert="horz"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Sheet1!$B$4:$B$18</c:f>
              <c:strCache>
                <c:ptCount val="15"/>
                <c:pt idx="0">
                  <c:v>A.P. </c:v>
                </c:pt>
                <c:pt idx="1">
                  <c:v>Bihar</c:v>
                </c:pt>
                <c:pt idx="2">
                  <c:v>Chhattisgarh</c:v>
                </c:pt>
                <c:pt idx="3">
                  <c:v>Gujarat </c:v>
                </c:pt>
                <c:pt idx="4">
                  <c:v>Haryana </c:v>
                </c:pt>
                <c:pt idx="5">
                  <c:v>Karnataka </c:v>
                </c:pt>
                <c:pt idx="6">
                  <c:v>Madhya Pradesh</c:v>
                </c:pt>
                <c:pt idx="7">
                  <c:v>Maharashtra </c:v>
                </c:pt>
                <c:pt idx="8">
                  <c:v>Odisha</c:v>
                </c:pt>
                <c:pt idx="9">
                  <c:v>Punjab </c:v>
                </c:pt>
                <c:pt idx="10">
                  <c:v>Tamil Nadu </c:v>
                </c:pt>
                <c:pt idx="11">
                  <c:v>Uttar Pradesh </c:v>
                </c:pt>
                <c:pt idx="12">
                  <c:v>Uttarakhand </c:v>
                </c:pt>
                <c:pt idx="13">
                  <c:v>West Bengal </c:v>
                </c:pt>
                <c:pt idx="14">
                  <c:v>All India </c:v>
                </c:pt>
              </c:strCache>
            </c:strRef>
          </c:cat>
          <c:val>
            <c:numRef>
              <c:f>Sheet1!$C$4:$C$18</c:f>
              <c:numCache>
                <c:formatCode>General</c:formatCode>
                <c:ptCount val="15"/>
                <c:pt idx="0">
                  <c:v>9.6280000000000001</c:v>
                </c:pt>
                <c:pt idx="1">
                  <c:v>9.136000000000001</c:v>
                </c:pt>
                <c:pt idx="2">
                  <c:v>8.8280000000000012</c:v>
                </c:pt>
                <c:pt idx="3">
                  <c:v>10.641999999999999</c:v>
                </c:pt>
                <c:pt idx="4">
                  <c:v>9.7520000000000024</c:v>
                </c:pt>
                <c:pt idx="5">
                  <c:v>10.888000000000002</c:v>
                </c:pt>
                <c:pt idx="6">
                  <c:v>9.9360000000000017</c:v>
                </c:pt>
                <c:pt idx="7">
                  <c:v>11.448</c:v>
                </c:pt>
                <c:pt idx="8">
                  <c:v>8.9980000000000011</c:v>
                </c:pt>
                <c:pt idx="9">
                  <c:v>9.4340000000000011</c:v>
                </c:pt>
                <c:pt idx="10">
                  <c:v>8.7919999999999998</c:v>
                </c:pt>
                <c:pt idx="11">
                  <c:v>9.5300000000000011</c:v>
                </c:pt>
                <c:pt idx="12">
                  <c:v>9.1939999999999991</c:v>
                </c:pt>
                <c:pt idx="13">
                  <c:v>7.8780000000000001</c:v>
                </c:pt>
                <c:pt idx="14">
                  <c:v>10.3</c:v>
                </c:pt>
              </c:numCache>
            </c:numRef>
          </c:val>
        </c:ser>
        <c:overlap val="28"/>
        <c:axId val="40053760"/>
        <c:axId val="40104704"/>
      </c:barChart>
      <c:catAx>
        <c:axId val="40053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40104704"/>
        <c:crosses val="autoZero"/>
        <c:auto val="1"/>
        <c:lblAlgn val="ctr"/>
        <c:lblOffset val="100"/>
      </c:catAx>
      <c:valAx>
        <c:axId val="40104704"/>
        <c:scaling>
          <c:orientation val="minMax"/>
        </c:scaling>
        <c:axPos val="l"/>
        <c:majorGridlines/>
        <c:numFmt formatCode="General" sourceLinked="1"/>
        <c:tickLblPos val="nextTo"/>
        <c:crossAx val="40053760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FA21C-65BA-438A-BB28-1A96F453A1C3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1E6BD-1398-4547-AA7D-D0B58A0E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FFE71-0A19-46F8-BFEC-25ABF3437257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91CE2-0827-4825-B37E-A35AAB9E83D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91CE2-0827-4825-B37E-A35AAB9E83DB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91CE2-0827-4825-B37E-A35AAB9E83DB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FE2D9A-2FF4-4154-B0F8-560C22DC458B}" type="datetimeFigureOut">
              <a:rPr lang="en-IN" smtClean="0"/>
              <a:pPr/>
              <a:t>4/28/2017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5B2969-26A1-443C-9668-5D9C60CF792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86728" cy="2833686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Myriad Pro Light" pitchFamily="34" charset="0"/>
                <a:cs typeface="Times New Roman" pitchFamily="18" charset="0"/>
              </a:rPr>
              <a:t>Sugarcane Development </a:t>
            </a:r>
            <a:r>
              <a:rPr lang="en-US" sz="3600" b="1" dirty="0" err="1" smtClean="0">
                <a:solidFill>
                  <a:srgbClr val="FF0000"/>
                </a:solidFill>
                <a:latin typeface="Myriad Pro Light" pitchFamily="34" charset="0"/>
                <a:cs typeface="Times New Roman" pitchFamily="18" charset="0"/>
              </a:rPr>
              <a:t>Programme</a:t>
            </a:r>
            <a:r>
              <a:rPr lang="en-US" sz="3600" b="1" dirty="0" smtClean="0">
                <a:solidFill>
                  <a:srgbClr val="FF0000"/>
                </a:solidFill>
                <a:latin typeface="Myriad Pro Light" pitchFamily="34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Myriad Pro Light" pitchFamily="34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Myriad Pro Light" pitchFamily="34" charset="0"/>
                <a:cs typeface="Times New Roman" pitchFamily="18" charset="0"/>
              </a:rPr>
            </a:br>
            <a:r>
              <a:rPr lang="en-US" sz="2000" b="1" dirty="0" smtClean="0">
                <a:latin typeface="Myriad Pro Light" pitchFamily="34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Myriad Pro Light" pitchFamily="34" charset="0"/>
                <a:cs typeface="Times New Roman" pitchFamily="18" charset="0"/>
              </a:rPr>
            </a:br>
            <a:r>
              <a:rPr lang="en-US" sz="2000" b="1" dirty="0" smtClean="0">
                <a:latin typeface="Myriad Pro Light" pitchFamily="34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Myriad Pro Light" pitchFamily="34" charset="0"/>
                <a:cs typeface="Times New Roman" pitchFamily="18" charset="0"/>
              </a:rPr>
            </a:br>
            <a:r>
              <a:rPr lang="en-US" sz="2000" b="1" dirty="0" smtClean="0">
                <a:latin typeface="Myriad Pro Light" pitchFamily="34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Myriad Pro Light" pitchFamily="34" charset="0"/>
                <a:cs typeface="Times New Roman" pitchFamily="18" charset="0"/>
              </a:rPr>
            </a:br>
            <a:r>
              <a:rPr lang="en-US" sz="2000" b="1" dirty="0" smtClean="0">
                <a:latin typeface="Myriad Pro Light" pitchFamily="34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Myriad Pro Light" pitchFamily="34" charset="0"/>
                <a:cs typeface="Times New Roman" pitchFamily="18" charset="0"/>
              </a:rPr>
            </a:br>
            <a:endParaRPr lang="en-US" sz="2000" b="1" dirty="0" smtClean="0">
              <a:latin typeface="Myriad Pro Light" pitchFamily="34" charset="0"/>
              <a:cs typeface="Times New Roman" pitchFamily="18" charset="0"/>
            </a:endParaRPr>
          </a:p>
        </p:txBody>
      </p:sp>
      <p:sp>
        <p:nvSpPr>
          <p:cNvPr id="1028" name="Subtitle 2"/>
          <p:cNvSpPr>
            <a:spLocks noGrp="1"/>
          </p:cNvSpPr>
          <p:nvPr>
            <p:ph type="subTitle" idx="1"/>
          </p:nvPr>
        </p:nvSpPr>
        <p:spPr>
          <a:xfrm>
            <a:off x="609600" y="4857760"/>
            <a:ext cx="7620000" cy="1285884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sz="1800" b="1" dirty="0" smtClean="0">
                <a:solidFill>
                  <a:srgbClr val="0070C0"/>
                </a:solidFill>
                <a:latin typeface="Myriad Pro Light" pitchFamily="34" charset="0"/>
                <a:cs typeface="Times New Roman" pitchFamily="18" charset="0"/>
              </a:rPr>
              <a:t>Dr. </a:t>
            </a:r>
            <a:r>
              <a:rPr lang="en-US" sz="1800" b="1" dirty="0" err="1" smtClean="0">
                <a:solidFill>
                  <a:srgbClr val="0070C0"/>
                </a:solidFill>
                <a:latin typeface="Myriad Pro Light" pitchFamily="34" charset="0"/>
                <a:cs typeface="Times New Roman" pitchFamily="18" charset="0"/>
              </a:rPr>
              <a:t>A.L.Waghmare</a:t>
            </a:r>
            <a:endParaRPr lang="en-US" sz="1800" b="1" dirty="0" smtClean="0">
              <a:solidFill>
                <a:srgbClr val="0070C0"/>
              </a:solidFill>
              <a:latin typeface="Myriad Pro Light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sz="1800" b="1" dirty="0" smtClean="0">
                <a:solidFill>
                  <a:srgbClr val="0070C0"/>
                </a:solidFill>
                <a:latin typeface="Myriad Pro Light" pitchFamily="34" charset="0"/>
                <a:cs typeface="Times New Roman" pitchFamily="18" charset="0"/>
              </a:rPr>
              <a:t>Director</a:t>
            </a:r>
          </a:p>
          <a:p>
            <a:pPr algn="ctr">
              <a:lnSpc>
                <a:spcPct val="90000"/>
              </a:lnSpc>
            </a:pPr>
            <a:endParaRPr lang="en-US" sz="700" b="1" dirty="0" smtClean="0">
              <a:solidFill>
                <a:srgbClr val="0070C0"/>
              </a:solidFill>
              <a:latin typeface="Myriad Pro Light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sz="1800" b="1" dirty="0" smtClean="0">
                <a:solidFill>
                  <a:srgbClr val="0070C0"/>
                </a:solidFill>
                <a:latin typeface="Myriad Pro Light" pitchFamily="34" charset="0"/>
                <a:cs typeface="Times New Roman" pitchFamily="18" charset="0"/>
              </a:rPr>
              <a:t>DIRECTORATE OF SUGARCANE DEVELOPMENT</a:t>
            </a:r>
            <a:r>
              <a:rPr lang="en-US" sz="1800" b="1" dirty="0" smtClean="0">
                <a:solidFill>
                  <a:srgbClr val="006600"/>
                </a:solidFill>
                <a:latin typeface="Myriad Pro Light" pitchFamily="34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US" sz="1800" b="1" dirty="0" smtClean="0">
                <a:solidFill>
                  <a:srgbClr val="0070C0"/>
                </a:solidFill>
                <a:latin typeface="Myriad Pro Light" pitchFamily="34" charset="0"/>
                <a:cs typeface="Times New Roman" pitchFamily="18" charset="0"/>
              </a:rPr>
              <a:t>Govt. of India, Ministry of Agriculture &amp; Farmers Welfare</a:t>
            </a:r>
          </a:p>
          <a:p>
            <a:pPr algn="ctr">
              <a:lnSpc>
                <a:spcPct val="90000"/>
              </a:lnSpc>
            </a:pPr>
            <a:r>
              <a:rPr lang="en-US" sz="1800" b="1" dirty="0" smtClean="0">
                <a:solidFill>
                  <a:srgbClr val="0070C0"/>
                </a:solidFill>
                <a:latin typeface="Myriad Pro Light" pitchFamily="34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Myriad Pro Light" pitchFamily="34" charset="0"/>
                <a:cs typeface="Times New Roman" pitchFamily="18" charset="0"/>
              </a:rPr>
              <a:t>Lucknow</a:t>
            </a:r>
            <a:r>
              <a:rPr lang="en-US" sz="1800" b="1" dirty="0" smtClean="0">
                <a:solidFill>
                  <a:srgbClr val="0070C0"/>
                </a:solidFill>
                <a:latin typeface="Myriad Pro Light" pitchFamily="34" charset="0"/>
                <a:cs typeface="Times New Roman" pitchFamily="18" charset="0"/>
              </a:rPr>
              <a:t> – 226 024 (U.P.)</a:t>
            </a:r>
          </a:p>
          <a:p>
            <a:pPr>
              <a:lnSpc>
                <a:spcPct val="90000"/>
              </a:lnSpc>
            </a:pPr>
            <a:endParaRPr lang="en-US" sz="1700" b="1" dirty="0" smtClean="0">
              <a:solidFill>
                <a:schemeClr val="tx1"/>
              </a:solidFill>
              <a:latin typeface="Myriad Pro Light" pitchFamily="34" charset="0"/>
              <a:cs typeface="Times New Roman" pitchFamily="18" charset="0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857621" y="2928935"/>
          <a:ext cx="1071570" cy="1428760"/>
        </p:xfrm>
        <a:graphic>
          <a:graphicData uri="http://schemas.openxmlformats.org/presentationml/2006/ole">
            <p:oleObj spid="_x0000_s1026" showAsIcon="1" r:id="rId4" imgW="1076475" imgH="147619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2845" y="928669"/>
          <a:ext cx="8786873" cy="5684240"/>
        </p:xfrm>
        <a:graphic>
          <a:graphicData uri="http://schemas.openxmlformats.org/drawingml/2006/table">
            <a:tbl>
              <a:tblPr/>
              <a:tblGrid>
                <a:gridCol w="864300"/>
                <a:gridCol w="1675643"/>
                <a:gridCol w="1569264"/>
                <a:gridCol w="1146492"/>
                <a:gridCol w="1149685"/>
                <a:gridCol w="1174240"/>
                <a:gridCol w="1207249"/>
              </a:tblGrid>
              <a:tr h="2857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S.No</a:t>
                      </a:r>
                      <a:r>
                        <a:rPr lang="en-IN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2011-12</a:t>
                      </a:r>
                      <a:endParaRPr lang="en-US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2012-13</a:t>
                      </a:r>
                      <a:endParaRPr lang="en-US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2013-14</a:t>
                      </a:r>
                      <a:endParaRPr lang="en-US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2014-15</a:t>
                      </a:r>
                      <a:endParaRPr lang="en-US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2015-16</a:t>
                      </a:r>
                      <a:endParaRPr lang="en-US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35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A.P.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9.79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9.64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9.98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9.38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9.35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35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Bihar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9.45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8.85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8.47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9.15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9.76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35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Chhattisgarh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8.21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9.48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8.82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8.20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9.43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35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Gujarat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10.61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10.77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11.10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10.35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10.38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35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Haryana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9.10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9.76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9.44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9.94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10.52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8356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Karnataka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11.14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10.41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11.09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11.06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10.74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35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Madhya Pradesh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9.69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9.77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10.65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9.73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9.84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35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Maharashtra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11.65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11.41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11.57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11.28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11.33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35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Odisha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8.89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8.62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8.82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9.38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9.28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35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Punjab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9.13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9.13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9.43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9.42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10.06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779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Tamil Nadu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9.35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8.88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8.32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8.67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8.74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6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</a:t>
                      </a:r>
                      <a:endParaRPr lang="en-US" sz="2000" b="1" baseline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</a:t>
                      </a:r>
                      <a:endParaRPr lang="en-US" sz="2000" b="1" baseline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9.07 </a:t>
                      </a:r>
                      <a:endParaRPr lang="en-US" sz="2000" b="1" baseline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9.18 </a:t>
                      </a:r>
                      <a:endParaRPr lang="en-US" sz="2000" b="1" baseline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9.25 </a:t>
                      </a:r>
                      <a:endParaRPr lang="en-US" sz="2000" b="1" baseline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9.54 </a:t>
                      </a:r>
                      <a:endParaRPr lang="en-US" sz="2000" b="1" baseline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10.61</a:t>
                      </a:r>
                      <a:endParaRPr lang="en-US" sz="2000" b="1" baseline="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6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Uttarakhand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9.10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9.13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8.91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9.22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9.61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6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West Bengal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8.10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9.26 </a:t>
                      </a:r>
                      <a:endParaRPr lang="en-US" sz="1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7.04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8.36 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6.63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6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All India </a:t>
                      </a:r>
                      <a:endParaRPr lang="en-US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10.25 </a:t>
                      </a:r>
                      <a:endParaRPr lang="en-US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10.03 </a:t>
                      </a:r>
                      <a:endParaRPr lang="en-US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10.23 </a:t>
                      </a:r>
                      <a:endParaRPr lang="en-US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10.37 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10.62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332656"/>
            <a:ext cx="8858280" cy="61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State-wise Average Sugar Recovery (%) during last 5 years</a:t>
            </a:r>
            <a:endParaRPr lang="en-US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1538" y="0"/>
            <a:ext cx="45720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गन्ने का राज्यवार चीनी परता (पांच वर्षों का औसत)</a:t>
            </a:r>
            <a:endParaRPr kumimoji="0" lang="hi-I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571472" y="571480"/>
          <a:ext cx="80010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SUGARCANE DEVELOPMENT PROGRAMMES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71546"/>
            <a:ext cx="8461448" cy="5498422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solidFill>
                  <a:srgbClr val="0033CC"/>
                </a:solidFill>
              </a:rPr>
              <a:t>October 2000, the Crop oriented CSS implemented in different States subsumed with MMMA. </a:t>
            </a:r>
          </a:p>
          <a:p>
            <a:pPr algn="just"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 algn="just"/>
            <a:r>
              <a:rPr lang="en-US" sz="2000" dirty="0" smtClean="0">
                <a:solidFill>
                  <a:srgbClr val="0033CC"/>
                </a:solidFill>
              </a:rPr>
              <a:t>The main components continued to remain same with the flexibility to incorporate new components as per the requirement of the state.</a:t>
            </a:r>
          </a:p>
          <a:p>
            <a:pPr algn="just"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 algn="just"/>
            <a:r>
              <a:rPr lang="en-IN" sz="2000" dirty="0" smtClean="0">
                <a:solidFill>
                  <a:srgbClr val="006600"/>
                </a:solidFill>
              </a:rPr>
              <a:t>The sugarcane Development Programme under MMMA is continued till 2013-14.</a:t>
            </a:r>
          </a:p>
          <a:p>
            <a:pPr algn="just">
              <a:buNone/>
            </a:pPr>
            <a:endParaRPr lang="en-IN" sz="2000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en-US" sz="400" dirty="0" smtClean="0"/>
          </a:p>
          <a:p>
            <a:r>
              <a:rPr lang="en-US" sz="2000" b="1" dirty="0" smtClean="0">
                <a:solidFill>
                  <a:srgbClr val="990000"/>
                </a:solidFill>
              </a:rPr>
              <a:t>New scheme </a:t>
            </a:r>
            <a:r>
              <a:rPr lang="en-US" sz="1800" b="1" dirty="0" smtClean="0">
                <a:solidFill>
                  <a:srgbClr val="FF0000"/>
                </a:solidFill>
              </a:rPr>
              <a:t>NFSM- Commercial crop (Sugarcane)</a:t>
            </a:r>
            <a:r>
              <a:rPr lang="en-US" sz="1800" b="1" dirty="0" smtClean="0">
                <a:solidFill>
                  <a:srgbClr val="0033CC"/>
                </a:solidFill>
              </a:rPr>
              <a:t> was  under implementation from 2014-15 and continuing.</a:t>
            </a:r>
          </a:p>
          <a:p>
            <a:pPr>
              <a:buAutoNum type="arabicPeriod"/>
            </a:pPr>
            <a:endParaRPr lang="en-US" sz="2000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85786" y="571479"/>
            <a:ext cx="8001056" cy="63094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main objective of NFSM-Commercial crops (Sugarcane)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utilize vacant inter-row space of Commercial Crops     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growing oilseeds and pulses.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generate higher net return and cultivable land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utilization index as compare to mono cropping.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increase the soil fertility status by adopting proper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crop rotation with commercial crops.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maintain IPM strategies and reduce pest load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through cropping system approach.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demonstrate latest technologies of crop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production, intercropping, seed production, INM/IPM.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implement need based intervention of recent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priorities in sugarcane crop.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142981"/>
          <a:ext cx="9144000" cy="5750943"/>
        </p:xfrm>
        <a:graphic>
          <a:graphicData uri="http://schemas.openxmlformats.org/drawingml/2006/table">
            <a:tbl>
              <a:tblPr/>
              <a:tblGrid>
                <a:gridCol w="928662"/>
                <a:gridCol w="3071834"/>
                <a:gridCol w="1857388"/>
                <a:gridCol w="1786676"/>
                <a:gridCol w="1499440"/>
              </a:tblGrid>
              <a:tr h="39566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S.No</a:t>
                      </a:r>
                      <a:r>
                        <a:rPr lang="en-US" sz="24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n-IN" sz="2400" b="1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State</a:t>
                      </a:r>
                      <a:endParaRPr lang="en-IN" sz="2400" b="1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Rs. In </a:t>
                      </a:r>
                      <a:r>
                        <a:rPr lang="en-US" sz="2400" b="1" dirty="0" err="1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Lakh</a:t>
                      </a:r>
                      <a:endParaRPr lang="en-IN" sz="2400" b="1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16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Central Share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State Share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6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Andhra Pradesh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12.11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8.07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20.18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Gujarat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15.38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10.25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25.63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Haryana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19.76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13.17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32.93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Karnataka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29.57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19.71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49.28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6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Madhya Pradesh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19.78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13.19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32.97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Maharashtra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188.99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125.99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314.98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Tamil Nadu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29.65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19.77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49.42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Telangana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2.20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5.50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Orissa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21.99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14.66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36.65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IN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Uttar Pradesh</a:t>
                      </a:r>
                      <a:endParaRPr lang="en-IN" sz="2000" b="1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294.45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196.30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490.75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E6D9"/>
                    </a:soli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Punjab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15.00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25.00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Uttrakhand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19.80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2.20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22.00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Bihar</a:t>
                      </a:r>
                      <a:endParaRPr lang="en-IN" sz="20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84.00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56.00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140.00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9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IN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753.78</a:t>
                      </a:r>
                      <a:endParaRPr lang="en-IN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491.52</a:t>
                      </a:r>
                      <a:endParaRPr lang="en-IN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1245.30</a:t>
                      </a:r>
                      <a:endParaRPr lang="en-IN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85728"/>
            <a:ext cx="892971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Allocation under Centrally Sponsored Scheme of NFSM-Commercial crops (Sugarcane) 2017-18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87025"/>
            <a:ext cx="8358246" cy="44627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Implementing agencies </a:t>
            </a:r>
          </a:p>
          <a:p>
            <a:pPr algn="just"/>
            <a:endParaRPr lang="en-US" sz="2000" b="1" u="sng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SDA- </a:t>
            </a:r>
            <a:r>
              <a:rPr lang="en-IN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Andhra Pradesh, Gujarat, Haryana, Karnataka,</a:t>
            </a:r>
          </a:p>
          <a:p>
            <a:pPr algn="just"/>
            <a:r>
              <a:rPr lang="en-IN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 Madhya Pradesh, Maharashtra, Tamil Nadu, Uttar </a:t>
            </a:r>
          </a:p>
          <a:p>
            <a:pPr algn="just"/>
            <a:r>
              <a:rPr lang="en-IN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 Pradesh, </a:t>
            </a:r>
            <a:r>
              <a:rPr lang="en-IN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Odisha</a:t>
            </a:r>
            <a:r>
              <a:rPr lang="en-IN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IN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Punjab,Uttarakhand</a:t>
            </a:r>
            <a:r>
              <a:rPr lang="en-IN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Bihar &amp; </a:t>
            </a:r>
          </a:p>
          <a:p>
            <a:pPr algn="just"/>
            <a:r>
              <a:rPr lang="en-IN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IN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Telangana</a:t>
            </a:r>
            <a:r>
              <a:rPr lang="en-IN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IN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DAC&amp;FW- DSD,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Lucknow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(nodal office)</a:t>
            </a:r>
            <a:endParaRPr lang="en-US" sz="2400" b="1" u="sng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ICAR-IISR, KVKs, SAUs, Cooperatives, NGOs, Private </a:t>
            </a:r>
          </a:p>
          <a:p>
            <a:pPr algn="just"/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Sector etc. </a:t>
            </a:r>
          </a:p>
          <a:p>
            <a:pPr algn="just"/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5616" y="476672"/>
            <a:ext cx="69926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Components and pattern of assistance under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NFSM- Commercial crops ( Sugarcane)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3568" y="1428736"/>
          <a:ext cx="8136903" cy="4502616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418622"/>
                <a:gridCol w="2855224"/>
                <a:gridCol w="1455486"/>
                <a:gridCol w="3407571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Times New Roman"/>
                          <a:ea typeface="Arial Unicode MS"/>
                          <a:cs typeface="Mangal"/>
                        </a:rPr>
                        <a:t>1</a:t>
                      </a:r>
                      <a:endParaRPr lang="en-IN" sz="2400" dirty="0">
                        <a:solidFill>
                          <a:srgbClr val="0033CC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Demonstration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on intercropping of pulses, cereals and oilseeds with </a:t>
                      </a:r>
                      <a:r>
                        <a:rPr lang="en-US" sz="1800" b="1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sugarcane</a:t>
                      </a:r>
                      <a:endParaRPr lang="en-IN" sz="1800" b="1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Rs. 8000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per ha</a:t>
                      </a:r>
                      <a:endParaRPr lang="en-IN" sz="2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ICAR/ SAUs/ KVK/ NGOs/ Cooperatives/ State </a:t>
                      </a:r>
                      <a:r>
                        <a:rPr lang="en-US" sz="1800" dirty="0" err="1" smtClean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Deptt</a:t>
                      </a:r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. </a:t>
                      </a: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of Agriculture</a:t>
                      </a:r>
                      <a:endParaRPr lang="en-IN" sz="24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7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Times New Roman"/>
                          <a:ea typeface="Arial Unicode MS"/>
                          <a:cs typeface="Mangal"/>
                        </a:rPr>
                        <a:t>2</a:t>
                      </a:r>
                      <a:endParaRPr lang="en-IN" sz="2400" dirty="0">
                        <a:solidFill>
                          <a:srgbClr val="0033CC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Seed Production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800" dirty="0">
                        <a:solidFill>
                          <a:srgbClr val="0033CC"/>
                        </a:solidFill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89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Times New Roman"/>
                          <a:ea typeface="Arial Unicode MS"/>
                          <a:cs typeface="Mangal"/>
                        </a:rPr>
                        <a:t>a.</a:t>
                      </a:r>
                      <a:endParaRPr lang="en-IN" sz="2400" dirty="0">
                        <a:solidFill>
                          <a:srgbClr val="0033CC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Assistance in Breeder Seed Production</a:t>
                      </a:r>
                      <a:endParaRPr lang="en-IN" sz="1800" b="1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Rs. 40000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per ha</a:t>
                      </a:r>
                      <a:endParaRPr lang="en-IN" sz="2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SAU,s/ ICAR and Sugarcane Research Institute, sugar factories,</a:t>
                      </a:r>
                      <a:endParaRPr lang="en-IN" sz="24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0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Times New Roman"/>
                          <a:ea typeface="Arial Unicode MS"/>
                          <a:cs typeface="Mangal"/>
                        </a:rPr>
                        <a:t>b</a:t>
                      </a:r>
                      <a:endParaRPr lang="en-IN" sz="2400" dirty="0">
                        <a:solidFill>
                          <a:srgbClr val="0033CC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Production of tissue culture raised plantlets/ seedlings </a:t>
                      </a:r>
                      <a:endParaRPr lang="en-IN" sz="1800" b="1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Rs. 3.5 per seedlings</a:t>
                      </a:r>
                      <a:endParaRPr lang="en-IN" sz="2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Sugarcane Institutions, Sugar factories, NGOs.</a:t>
                      </a:r>
                      <a:endParaRPr lang="en-IN" sz="24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5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Times New Roman"/>
                          <a:ea typeface="Arial Unicode MS"/>
                          <a:cs typeface="Mangal"/>
                        </a:rPr>
                        <a:t>3</a:t>
                      </a:r>
                      <a:endParaRPr lang="en-IN" sz="2400" dirty="0">
                        <a:solidFill>
                          <a:srgbClr val="0033CC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Strengthening  of bio agent and tissue culture lab </a:t>
                      </a:r>
                      <a:endParaRPr lang="en-IN" sz="1800" b="1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Rs. 75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lakhs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per lab</a:t>
                      </a:r>
                      <a:endParaRPr lang="en-IN" sz="2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Sugar factories/ SAU’s/ ICAR/ Sugarcane </a:t>
                      </a:r>
                      <a:r>
                        <a:rPr lang="en-US" sz="1800" dirty="0" err="1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Resh</a:t>
                      </a: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Instt</a:t>
                      </a: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. Etc.</a:t>
                      </a:r>
                      <a:endParaRPr lang="en-IN" sz="24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9552" y="1628800"/>
          <a:ext cx="8136903" cy="3046557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418622"/>
                <a:gridCol w="2855224"/>
                <a:gridCol w="1455486"/>
                <a:gridCol w="3407571"/>
              </a:tblGrid>
              <a:tr h="768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4</a:t>
                      </a:r>
                      <a:endParaRPr lang="en-IN" sz="28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Training  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Sugar factories/ SAU’s/ ICAR/ Sugarcane </a:t>
                      </a:r>
                      <a:r>
                        <a:rPr lang="en-US" sz="1800" dirty="0" err="1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Resh</a:t>
                      </a: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Instt</a:t>
                      </a: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. Etc.</a:t>
                      </a:r>
                      <a:endParaRPr lang="en-IN" sz="24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80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a.</a:t>
                      </a:r>
                      <a:endParaRPr lang="en-IN" sz="28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National Level Trainings</a:t>
                      </a:r>
                      <a:endParaRPr lang="en-IN" sz="1800" b="1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50000 per training</a:t>
                      </a:r>
                      <a:endParaRPr lang="en-IN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IISR, SBI, VSI, UPCSR, etc.</a:t>
                      </a:r>
                      <a:endParaRPr lang="en-IN" sz="24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State government KVKs, NGO etc.</a:t>
                      </a:r>
                      <a:endParaRPr lang="en-IN" sz="24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80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b.</a:t>
                      </a:r>
                      <a:endParaRPr lang="en-IN" sz="28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State level training </a:t>
                      </a:r>
                      <a:endParaRPr lang="en-IN" sz="1800" b="1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40000 per training</a:t>
                      </a:r>
                      <a:endParaRPr lang="en-IN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33CC"/>
                        </a:solidFill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68154" marR="68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80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5</a:t>
                      </a:r>
                      <a:endParaRPr lang="en-IN" sz="28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Monitoring, evaluation &amp; electronic print media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.</a:t>
                      </a:r>
                      <a:endParaRPr lang="en-IN" sz="1800" b="1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CC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DOSD, Lucknow</a:t>
                      </a:r>
                      <a:endParaRPr lang="en-IN" sz="24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14338"/>
            <a:ext cx="8183880" cy="12144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breakup for trainings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928670"/>
          <a:ext cx="8318158" cy="4993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7930"/>
                <a:gridCol w="1379539"/>
                <a:gridCol w="1460689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Arial Unicode MS"/>
                          <a:ea typeface="Times New Roman"/>
                          <a:cs typeface="Mangal"/>
                        </a:rPr>
                        <a:t>Particulars</a:t>
                      </a:r>
                      <a:endParaRPr lang="en-IN" sz="28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Unicode MS"/>
                          <a:ea typeface="Times New Roman"/>
                          <a:cs typeface="Mangal"/>
                        </a:rPr>
                        <a:t>Amount (in Rs.)</a:t>
                      </a:r>
                      <a:endParaRPr lang="en-IN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84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 Unicode MS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 Unicode MS"/>
                          <a:ea typeface="Times New Roman"/>
                          <a:cs typeface="Mangal"/>
                        </a:rPr>
                        <a:t>National Level</a:t>
                      </a:r>
                      <a:endParaRPr lang="en-IN" sz="16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 Unicode MS"/>
                          <a:ea typeface="Times New Roman"/>
                          <a:cs typeface="Mangal"/>
                        </a:rPr>
                        <a:t>State Level</a:t>
                      </a:r>
                      <a:endParaRPr lang="en-IN" sz="16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87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1. Honorarium to </a:t>
                      </a:r>
                      <a:r>
                        <a:rPr lang="en-US" sz="1600" dirty="0" smtClean="0">
                          <a:latin typeface="Arial Unicode MS"/>
                          <a:ea typeface="Times New Roman"/>
                          <a:cs typeface="Mangal"/>
                        </a:rPr>
                        <a:t>Resource Person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@ Rs.750/-per lecture for National Level for </a:t>
                      </a:r>
                      <a:r>
                        <a:rPr lang="en-US" sz="1600" dirty="0" smtClean="0">
                          <a:latin typeface="Arial Unicode MS"/>
                          <a:ea typeface="Times New Roman"/>
                          <a:cs typeface="Mangal"/>
                        </a:rPr>
                        <a:t>10 </a:t>
                      </a: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lectures.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@ Rs.500/- per lecture for State Level for </a:t>
                      </a:r>
                      <a:r>
                        <a:rPr lang="en-US" sz="1600" dirty="0" smtClean="0">
                          <a:latin typeface="Arial Unicode MS"/>
                          <a:ea typeface="Times New Roman"/>
                          <a:cs typeface="Mangal"/>
                        </a:rPr>
                        <a:t>10 </a:t>
                      </a: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lectures.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Unicode MS"/>
                          <a:ea typeface="Times New Roman"/>
                          <a:cs typeface="Mangal"/>
                        </a:rPr>
                        <a:t>7500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Unicode MS"/>
                          <a:ea typeface="Times New Roman"/>
                          <a:cs typeface="Mangal"/>
                        </a:rPr>
                        <a:t>5000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8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2. Refreshment for Inaugural Session for 50 participants @ Rs. 50/- per head.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Unicode MS"/>
                          <a:ea typeface="Times New Roman"/>
                          <a:cs typeface="Mangal"/>
                        </a:rPr>
                        <a:t>2500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2500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87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3. Boarding &amp; Lodging for Trainees @ Rs. 500/-per head per day for 25 persons for 2 days for National Level 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for 20 persons for 2 days for State Level.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Unicode MS"/>
                          <a:ea typeface="Times New Roman"/>
                          <a:cs typeface="Mangal"/>
                        </a:rPr>
                        <a:t>25000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20000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99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Unicode MS"/>
                          <a:ea typeface="Times New Roman"/>
                          <a:cs typeface="Mangal"/>
                        </a:rPr>
                        <a:t>4. Training Kits @ Rs. 400/-per kit.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Unicode MS"/>
                          <a:ea typeface="Times New Roman"/>
                          <a:cs typeface="Mangal"/>
                        </a:rPr>
                        <a:t>10000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8000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8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/>
                          <a:ea typeface="Times New Roman"/>
                          <a:cs typeface="Mangal"/>
                        </a:rPr>
                        <a:t>5.Contingencies including audiovisual arrangements, Field Visits, etc.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Unicode MS"/>
                          <a:ea typeface="Times New Roman"/>
                          <a:cs typeface="Mangal"/>
                        </a:rPr>
                        <a:t>5500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Unicode MS"/>
                          <a:ea typeface="Times New Roman"/>
                          <a:cs typeface="Mangal"/>
                        </a:rPr>
                        <a:t>4500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99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 Unicode MS"/>
                          <a:ea typeface="Times New Roman"/>
                          <a:cs typeface="Mangal"/>
                        </a:rPr>
                        <a:t>TOTAL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 Unicode MS"/>
                          <a:ea typeface="Times New Roman"/>
                          <a:cs typeface="Mangal"/>
                        </a:rPr>
                        <a:t>50,000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 Unicode MS"/>
                          <a:ea typeface="Times New Roman"/>
                          <a:cs typeface="Mangal"/>
                        </a:rPr>
                        <a:t>40,000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642918"/>
            <a:ext cx="814393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NFSM-CC (Sugarcane)-UP-2017-18</a:t>
            </a:r>
          </a:p>
          <a:p>
            <a:pPr algn="ctr"/>
            <a:endParaRPr lang="en-US" sz="2000" b="1" u="sng" dirty="0" smtClean="0">
              <a:solidFill>
                <a:srgbClr val="FF0000"/>
              </a:solidFill>
            </a:endParaRPr>
          </a:p>
          <a:p>
            <a:pPr algn="just"/>
            <a:endParaRPr lang="en-US" sz="1600" b="1" u="sng" dirty="0" smtClean="0"/>
          </a:p>
          <a:p>
            <a:pPr algn="just"/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Districts covered(24)</a:t>
            </a:r>
          </a:p>
          <a:p>
            <a:pPr algn="just"/>
            <a:endParaRPr lang="en-US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Saharanpur,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Muzzaffarnagar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Shamli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Meerut,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Bagpat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Hapur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Ghaziabad,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Bulandsahar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Moradabad,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Bijnaur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 Rampur,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J.P.Nagar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Bareily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Pilibhit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Shahjahanpur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    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Sitapur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Lakhimpur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Hardoi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Bahraich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Gonda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            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Balrampur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Kushinagar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Basti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Faizabad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Economic Importance</a:t>
            </a: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Sugarcane share is about 7% of total value of agriculture output.</a:t>
            </a:r>
          </a:p>
          <a:p>
            <a:pPr algn="just" eaLnBrk="1" hangingPunct="1"/>
            <a:r>
              <a:rPr lang="en-US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About 50 million farmers and their dependents and about 0.4 million skilled and unskilled workers are engaged in cultivation of sugarcane and sugar industries &amp; its allied industries.</a:t>
            </a:r>
          </a:p>
          <a:p>
            <a:pPr algn="just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Sugarcane provides raw material for the second largest agro-based industry after textile. </a:t>
            </a:r>
          </a:p>
          <a:p>
            <a:pPr algn="just" eaLnBrk="1" hangingPunct="1"/>
            <a:r>
              <a:rPr lang="en-US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Sugar industry playing an important role in socio economic development, mobilizing rural resources, generating employments, improvement farm income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69266" tIns="34633" rIns="69266" bIns="34633"/>
          <a:lstStyle/>
          <a:p>
            <a:fld id="{6E608CD1-496D-4F78-8804-517524C0C0C0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9" name="Picture 7" descr="Image result for sugarcane products and by-produc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9231" y="996049"/>
            <a:ext cx="7326923" cy="514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2110154" y="3315840"/>
            <a:ext cx="3165231" cy="11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266" tIns="34633" rIns="69266" bIns="34633">
            <a:spAutoFit/>
          </a:bodyPr>
          <a:lstStyle/>
          <a:p>
            <a:pPr algn="ctr"/>
            <a:r>
              <a:rPr lang="en-US" sz="3600" b="1" dirty="0">
                <a:solidFill>
                  <a:srgbClr val="FF3300"/>
                </a:solidFill>
              </a:rPr>
              <a:t>THANK YOU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722784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Sugarcane Distribution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5786478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Most important cash crop of our country economically, politically and sociologically. 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Sugarcane cultivated in about 50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lakh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ha area.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India is the second largest in area and sugar production after Brazil. 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Cultivated in about 2.5% of India’s gross cropped area.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Widely cultivated in Sub-tropical and tropical region.</a:t>
            </a:r>
          </a:p>
          <a:p>
            <a:pPr algn="just" eaLnBrk="1" hangingPunct="1">
              <a:lnSpc>
                <a:spcPct val="12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Tropical region-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Maharashtra, Tamil Nadu, Gujarat, Karnataka, </a:t>
            </a:r>
          </a:p>
          <a:p>
            <a:pPr algn="just" eaLnBrk="1" hangingPunct="1">
              <a:lnSpc>
                <a:spcPct val="12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Andhra Pradesh, Orissa and part of M.P. (45% of the total area of the country and 55% of the total cane production with the average productivity of about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83 t/ha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Sub-tropical region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U.P.,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Uttarakhand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Haryana, Punjab, Bihar,</a:t>
            </a:r>
          </a:p>
          <a:p>
            <a:pPr algn="just" eaLnBrk="1" hangingPunct="1">
              <a:lnSpc>
                <a:spcPct val="12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West Bengal and North East states (55% of the total area and contribute about 45% of the total cane production with an average productivity about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65 t/ha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Myriad Pro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5" y="530233"/>
          <a:ext cx="8929718" cy="59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5"/>
                <a:gridCol w="1765533"/>
                <a:gridCol w="1275674"/>
                <a:gridCol w="1275674"/>
                <a:gridCol w="1275674"/>
                <a:gridCol w="1275674"/>
                <a:gridCol w="1275674"/>
              </a:tblGrid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  <a:cs typeface="Mangal"/>
                        </a:rPr>
                        <a:t>Sl.No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.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State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2012-13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2013-14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2014-15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2015-16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2016-17*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Andhra pradesh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1.96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1.53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1.39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1.22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1.03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Assam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0.28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0.29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0.29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0.29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Bihar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2.00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2.58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2.54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2.49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2.51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Chhattisgarh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0.09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0.26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0.36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Gujarat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1.76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1.74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2.08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1.83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Haryana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1.01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1.02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0.97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0.93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1.15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Jharkhans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0.07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0.07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0.07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0.07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8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Karnataka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4.25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4.2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4.80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4.5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4.4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Mangal"/>
                        </a:rPr>
                        <a:t>9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Madhya Pradesh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0.59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0.73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1.11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1.03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0.76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Mangal"/>
                        </a:rPr>
                        <a:t>10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Maharashtra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9.33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9.37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10.3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9.87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6.33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Mangal"/>
                        </a:rPr>
                        <a:t>11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Orrisa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0.15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0.14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0.1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0.09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Mangal"/>
                        </a:rPr>
                        <a:t>12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Punjab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0.83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0.89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0.94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1.0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Mangal"/>
                        </a:rPr>
                        <a:t>13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Tamil Nadu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3.47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3.13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2.63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2.57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1.67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Mangal"/>
                        </a:rPr>
                        <a:t>14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Telangana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0.39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0.38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0.35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0.27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Mangal"/>
                        </a:rPr>
                        <a:t>15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Uttar Pradesh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22.12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22.28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21.41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21.69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21.93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solidFill>
                      <a:srgbClr val="98E6D9"/>
                    </a:solidFill>
                  </a:tcPr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Mangal"/>
                        </a:rPr>
                        <a:t>16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Uttarakhand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1.10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1.04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1.02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0.97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0.96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Mangal"/>
                        </a:rPr>
                        <a:t>17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West Bengal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0.16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0.18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0.18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0.2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Others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0.20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0.2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0.18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0.19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0.15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98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 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Grand Total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49.48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49.93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50.67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49.53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45.18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State wise/year wise area (</a:t>
            </a:r>
            <a:r>
              <a:rPr lang="en-IN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lakh</a:t>
            </a: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ha) of sugarcane in India from 2012-13 to 201617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5" y="530216"/>
          <a:ext cx="8929718" cy="6327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5"/>
                <a:gridCol w="1765533"/>
                <a:gridCol w="1275674"/>
                <a:gridCol w="1275674"/>
                <a:gridCol w="1275674"/>
                <a:gridCol w="1275674"/>
                <a:gridCol w="1275674"/>
              </a:tblGrid>
              <a:tr h="301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latin typeface="Times New Roman"/>
                          <a:ea typeface="Times New Roman"/>
                          <a:cs typeface="Mangal"/>
                        </a:rPr>
                        <a:t>S.No</a:t>
                      </a: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.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State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2012-13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2013-14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2014-15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2015-16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2016-17*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1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Andhra pradesh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155.67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120.09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99.87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93.12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79.62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Assam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10.28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10.75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10.99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10.42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10.69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3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Bihar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127.41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128.82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140.34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146.76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142.21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4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Chhattisgarh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0.37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0.22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0.49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0.68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0.89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Gujarat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126.90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125.5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143.3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129.6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132.16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Haryana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74.37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74.99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71.69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65.1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85.34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Jharkhans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4.62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4.63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4.7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7.09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4.64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8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Karnataka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357.32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379.05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437.76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384.75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334.4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9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Madhya Pradesh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26.42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31.73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45.67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50.31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31.46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10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Maharashtra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696.48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769.01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846.99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722.55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496.65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11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Orrisa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9.52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9.37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7.23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5.77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8.18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12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Punjab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59.19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66.75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70.39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65.76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75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13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Tamil Nadu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339.19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324.54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280.93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264.98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176.89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14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Telangana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0.00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33.76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33.43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24.15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22.38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15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Uttar Pradesh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1324.27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1346.89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1330.61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1453.85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1357.47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solidFill>
                      <a:srgbClr val="98E6D9"/>
                    </a:solidFill>
                  </a:tcPr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16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Uttarakhand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67.85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59.4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61.65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59.76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58.08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17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West Bengal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16.17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19.45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21.06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20.75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23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Times New Roman"/>
                          <a:cs typeface="Mangal"/>
                        </a:rPr>
                        <a:t>18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Others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10.27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10.63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10.62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/>
                          <a:ea typeface="Times New Roman"/>
                          <a:cs typeface="Mangal"/>
                        </a:rPr>
                        <a:t>10.34</a:t>
                      </a:r>
                      <a:endParaRPr lang="en-US" sz="1600" b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8.49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301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Mangal"/>
                        </a:rPr>
                        <a:t> </a:t>
                      </a:r>
                      <a:endParaRPr lang="en-US" sz="1600" b="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Grand Total</a:t>
                      </a:r>
                      <a:endParaRPr lang="en-US" sz="16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3411.98</a:t>
                      </a:r>
                      <a:endParaRPr lang="en-US" sz="16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3521.42</a:t>
                      </a:r>
                      <a:endParaRPr lang="en-US" sz="16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3623.30</a:t>
                      </a:r>
                      <a:endParaRPr lang="en-US" sz="16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3521.63</a:t>
                      </a:r>
                      <a:endParaRPr lang="en-US" sz="16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3052.47</a:t>
                      </a:r>
                      <a:endParaRPr lang="en-US" sz="16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0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0" y="0"/>
            <a:ext cx="9144000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State wise/year wise Production (</a:t>
            </a:r>
            <a:r>
              <a:rPr lang="en-IN" sz="1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Lakh.T</a:t>
            </a:r>
            <a:r>
              <a:rPr lang="en-IN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 of sugarcane crop in  India from 2012-13 to 2016-17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3" y="530225"/>
          <a:ext cx="8786875" cy="5416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0"/>
                <a:gridCol w="1285880"/>
                <a:gridCol w="1285880"/>
                <a:gridCol w="1285880"/>
                <a:gridCol w="1285880"/>
                <a:gridCol w="1285880"/>
                <a:gridCol w="1071595"/>
              </a:tblGrid>
              <a:tr h="27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Times New Roman"/>
                          <a:cs typeface="Mangal"/>
                        </a:rPr>
                        <a:t>Sl.No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Mangal"/>
                        </a:rPr>
                        <a:t>.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State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2012-13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2013-14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2014-15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2015-16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2016-17*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7118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1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Times New Roman"/>
                          <a:ea typeface="Times New Roman"/>
                          <a:cs typeface="Mangal"/>
                        </a:rPr>
                        <a:t>AP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79.4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78.5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71.8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76.3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77.3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Assam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36.7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37.1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36.6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35.9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36.9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3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Bihar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63.7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49.9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55.3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58.9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56.7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4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Chhattisgarh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2.8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2.4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2.6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2.6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2.5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Gujarat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72.1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72.1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68.9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70.8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69.6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Haryana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73.6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73.5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73.9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70.0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74.2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Jharkhans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66.0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66.1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67.1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70.9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66.3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8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Karnataka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84.1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90.3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91.2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85.5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76.0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833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9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Times New Roman"/>
                          <a:ea typeface="Times New Roman"/>
                          <a:cs typeface="Mangal"/>
                        </a:rPr>
                        <a:t>MP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44.8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43.5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41.1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48.8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41.4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10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Maharashtra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74.6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82.1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82.2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73.2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78.5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11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Orrisa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63.5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66.9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72.3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64.1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62.9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12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Punjab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71.3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75.0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74.9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73.1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75.0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13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Tamil Nadu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97.7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103.7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106.8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103.1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105.9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14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Telangana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0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86.6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88.0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69.0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82.9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15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Uttar Pradesh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59.9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60.5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62.1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67.0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98E6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61.9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98E6D9"/>
                    </a:solidFill>
                  </a:tcPr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16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Uttarakhand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61.7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57.1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60.4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61.6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60.5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17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West Bengal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101.1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114.4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117.0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115.3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115.0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Times New Roman"/>
                          <a:cs typeface="Mangal"/>
                        </a:rPr>
                        <a:t>18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Others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51.4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53.2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59.0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54.4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Mangal"/>
                        </a:rPr>
                        <a:t>56.6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7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Mangal"/>
                        </a:rPr>
                        <a:t> 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Grand Total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69.0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70.5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71.5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Mangal"/>
                        </a:rPr>
                        <a:t>71.1</a:t>
                      </a:r>
                      <a:endParaRPr lang="en-US" sz="15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Mangal"/>
                        </a:rPr>
                        <a:t>67.6</a:t>
                      </a:r>
                      <a:endParaRPr lang="en-US" sz="15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0" y="0"/>
            <a:ext cx="9144000" cy="571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State wise/year wise Productivity (ton/ha) of sugarcane crop in India from 2012-13 to 2016-17</a:t>
            </a:r>
            <a:endParaRPr lang="en-US" sz="155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571487"/>
          <a:ext cx="8286809" cy="6199374"/>
        </p:xfrm>
        <a:graphic>
          <a:graphicData uri="http://schemas.openxmlformats.org/drawingml/2006/table">
            <a:tbl>
              <a:tblPr/>
              <a:tblGrid>
                <a:gridCol w="691821"/>
                <a:gridCol w="1881619"/>
                <a:gridCol w="1728717"/>
                <a:gridCol w="2179903"/>
                <a:gridCol w="1804749"/>
              </a:tblGrid>
              <a:tr h="256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S. N.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District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Area (ha)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Production (Tonnes)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Yield (Tonnes/ha)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Mangal"/>
                        </a:rPr>
                        <a:t>Kheri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256442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16417465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64.02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Bijnor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204720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12947450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63.24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3.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Muzzaffarpur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169143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12353560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73.04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4.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Sitapur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145573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9501548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65.27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5.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Meerut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126186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9348390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74.08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8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6.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Saharanpur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126663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8106889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64.00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7.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Bareilly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92598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5750272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62.10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8.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Bagpat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73432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5529571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75.30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9.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Amroha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75952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5231127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68.87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10.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Pilibhit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76555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4969494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64.91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11.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Shamli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63041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4837457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76.73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12.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Kushinagar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76786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4593823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59.83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13.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Gonda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77829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4340681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55.77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14.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Bulandshahar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48675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3108453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63.86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15.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Moradabad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47574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3052007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64.15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16.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Shahjahanpur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44784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2894560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64.63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17.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Hapur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36906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2448810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66.35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18.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Basti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39188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2408142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61.45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19.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Balrampur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43896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2235007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50.92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20.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Hardoi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36869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2231610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60.53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State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2196011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142213362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64.76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 rot="10800000" flipV="1">
            <a:off x="714348" y="261611"/>
            <a:ext cx="8429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Top 20 Districts of Sugarcane (U.P.)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643042" y="785794"/>
          <a:ext cx="5286412" cy="502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75009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गन्ने का राज्यवार क्षेत्रफल (लाख हे.) पांच वर्षों का औसत </a:t>
            </a:r>
            <a:endParaRPr kumimoji="0" lang="hi-I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1785918" y="785794"/>
          <a:ext cx="507209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214414" y="285728"/>
            <a:ext cx="678661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hi-IN" b="1" dirty="0" smtClean="0">
                <a:latin typeface="Calibri"/>
                <a:ea typeface="Times New Roman"/>
              </a:rPr>
              <a:t>गन्ने का राज्यवार उत्पादन  (लाख टन) पांच वर्षों का औसत </a:t>
            </a:r>
            <a:endParaRPr lang="en-US" dirty="0">
              <a:latin typeface="Calibri"/>
              <a:ea typeface="Times New Roman"/>
              <a:cs typeface="Mang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1403</TotalTime>
  <Words>1771</Words>
  <Application>Microsoft Office PowerPoint</Application>
  <PresentationFormat>On-screen Show (4:3)</PresentationFormat>
  <Paragraphs>864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Aspect</vt:lpstr>
      <vt:lpstr>Paintbrush Picture</vt:lpstr>
      <vt:lpstr>Sugarcane Development Programme      </vt:lpstr>
      <vt:lpstr>Economic Importance</vt:lpstr>
      <vt:lpstr> Sugarcane Distribution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SUGARCANE DEVELOPMENT PROGRAMMES</vt:lpstr>
      <vt:lpstr>Slide 13</vt:lpstr>
      <vt:lpstr>Slide 14</vt:lpstr>
      <vt:lpstr>Slide 15</vt:lpstr>
      <vt:lpstr>Slide 16</vt:lpstr>
      <vt:lpstr>Slide 17</vt:lpstr>
      <vt:lpstr>breakup for trainings</vt:lpstr>
      <vt:lpstr>Slide 19</vt:lpstr>
      <vt:lpstr>Slide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wise and year wise area (lakh ha) of sugarcane crop in India from 2009-10 to 2013-14</dc:title>
  <dc:creator>HP</dc:creator>
  <cp:lastModifiedBy>a</cp:lastModifiedBy>
  <cp:revision>235</cp:revision>
  <dcterms:created xsi:type="dcterms:W3CDTF">2014-05-21T05:06:25Z</dcterms:created>
  <dcterms:modified xsi:type="dcterms:W3CDTF">2017-04-28T10:47:35Z</dcterms:modified>
</cp:coreProperties>
</file>